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Trispace"/>
      <p:regular r:id="rId35"/>
      <p:bold r:id="rId36"/>
    </p:embeddedFont>
    <p:embeddedFont>
      <p:font typeface="Maven Pro"/>
      <p:regular r:id="rId37"/>
      <p:bold r:id="rId38"/>
    </p:embeddedFont>
    <p:embeddedFont>
      <p:font typeface="DM Serif Text"/>
      <p:regular r:id="rId39"/>
      <p:italic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6713FA-5A00-4785-995A-D876B1F2736F}">
  <a:tblStyle styleId="{AF6713FA-5A00-4785-995A-D876B1F273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erifText-italic.fntdata"/><Relationship Id="rId20" Type="http://schemas.openxmlformats.org/officeDocument/2006/relationships/slide" Target="slides/slide15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P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Trispace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Trispace-bold.fntdata"/><Relationship Id="rId17" Type="http://schemas.openxmlformats.org/officeDocument/2006/relationships/slide" Target="slides/slide12.xml"/><Relationship Id="rId39" Type="http://schemas.openxmlformats.org/officeDocument/2006/relationships/font" Target="fonts/DMSerifText-regular.fntdata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26294bf376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26294bf376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6294bf376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6294bf376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Manim web is a browser based implementation of Manim that had the potential for interactivity. It was created in a month by a man named Hugo who used bad foundations to replicate manim.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Hence, I decided to fork manim web and rewrite the library for my convenience. The Difficulty of our project was supposed to be creating a convincing lesson but now our problem shifted to rewriting this library.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Open Source Contributions: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6294bf376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6294bf376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allowing for multiimensional data as input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manim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6294bf376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26294bf376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a0c6042f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a0c6042f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26294bf376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26294bf376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a0c6042f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2a0c6042f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6294bf37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26294bf37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6294bf376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6294bf376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6294bf376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26294bf376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26294bf376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26294bf376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6294bf376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6294bf376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6294bf376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6294bf376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2a0c6042f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2a0c6042f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blog,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a0c6042fb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a0c6042f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including visualizations of how GMM components adapt to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including visualizations of how GMM components adapt to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a0c6042f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a0c6042f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a0c6042f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2a0c6042f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Blog -&gt; Covers motivation.</a:t>
            </a:r>
            <a:br>
              <a:rPr lang="en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 N-Dimensional Data as input, it performs PCA and visualizes output of GMM fitting with EM algorithm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Visualizatoins -&gt; and various visualizations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a0c6042f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2a0c6042f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6294bf376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26294bf376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tool performs dimensionality reduction to convert it to 2D with 2 principal components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2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25" name="Google Shape;25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" name="Google Shape;27;p2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28" name="Google Shape;28;p2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77" name="Google Shape;77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2"/>
          <p:cNvSpPr txBox="1"/>
          <p:nvPr>
            <p:ph type="ctrTitle"/>
          </p:nvPr>
        </p:nvSpPr>
        <p:spPr>
          <a:xfrm>
            <a:off x="1851050" y="1119825"/>
            <a:ext cx="54420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0" name="Google Shape;80;p2"/>
          <p:cNvSpPr txBox="1"/>
          <p:nvPr>
            <p:ph idx="1" type="subTitle"/>
          </p:nvPr>
        </p:nvSpPr>
        <p:spPr>
          <a:xfrm>
            <a:off x="1851050" y="3547863"/>
            <a:ext cx="544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1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733" name="Google Shape;733;p1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734" name="Google Shape;734;p1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1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1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1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1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1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1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1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1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743" name="Google Shape;743;p1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11"/>
          <p:cNvGrpSpPr/>
          <p:nvPr/>
        </p:nvGrpSpPr>
        <p:grpSpPr>
          <a:xfrm>
            <a:off x="-1611843" y="-2571750"/>
            <a:ext cx="13192880" cy="10757376"/>
            <a:chOff x="-1611843" y="-2571750"/>
            <a:chExt cx="13192880" cy="10757376"/>
          </a:xfrm>
        </p:grpSpPr>
        <p:pic>
          <p:nvPicPr>
            <p:cNvPr id="745" name="Google Shape;74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487898">
              <a:off x="-1155140" y="1801344"/>
              <a:ext cx="4569434" cy="444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54428">
              <a:off x="7914749" y="1628659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1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459650" y="-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1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5175750" y="30421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9" name="Google Shape;749;p11"/>
          <p:cNvGrpSpPr/>
          <p:nvPr/>
        </p:nvGrpSpPr>
        <p:grpSpPr>
          <a:xfrm rot="-346091">
            <a:off x="-1311767" y="-1347354"/>
            <a:ext cx="6442238" cy="2789514"/>
            <a:chOff x="3238858" y="-769658"/>
            <a:chExt cx="6442476" cy="2789617"/>
          </a:xfrm>
        </p:grpSpPr>
        <p:pic>
          <p:nvPicPr>
            <p:cNvPr id="750" name="Google Shape;750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2767">
              <a:off x="3258964" y="99613"/>
              <a:ext cx="6257543" cy="105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341459">
              <a:off x="3387096" y="656658"/>
              <a:ext cx="6257546" cy="1051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11"/>
          <p:cNvGrpSpPr/>
          <p:nvPr/>
        </p:nvGrpSpPr>
        <p:grpSpPr>
          <a:xfrm>
            <a:off x="5175740" y="-88244"/>
            <a:ext cx="4164915" cy="5984637"/>
            <a:chOff x="5175740" y="-88244"/>
            <a:chExt cx="4164915" cy="5984637"/>
          </a:xfrm>
        </p:grpSpPr>
        <p:grpSp>
          <p:nvGrpSpPr>
            <p:cNvPr id="753" name="Google Shape;753;p11"/>
            <p:cNvGrpSpPr/>
            <p:nvPr/>
          </p:nvGrpSpPr>
          <p:grpSpPr>
            <a:xfrm>
              <a:off x="8395190" y="-88244"/>
              <a:ext cx="945465" cy="1336437"/>
              <a:chOff x="3175300" y="1676625"/>
              <a:chExt cx="451425" cy="638100"/>
            </a:xfrm>
          </p:grpSpPr>
          <p:sp>
            <p:nvSpPr>
              <p:cNvPr id="754" name="Google Shape;754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2" name="Google Shape;802;p11"/>
            <p:cNvGrpSpPr/>
            <p:nvPr/>
          </p:nvGrpSpPr>
          <p:grpSpPr>
            <a:xfrm>
              <a:off x="5175740" y="4559956"/>
              <a:ext cx="945465" cy="1336437"/>
              <a:chOff x="3175300" y="1676625"/>
              <a:chExt cx="451425" cy="638100"/>
            </a:xfrm>
          </p:grpSpPr>
          <p:sp>
            <p:nvSpPr>
              <p:cNvPr id="803" name="Google Shape;803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11"/>
          <p:cNvSpPr txBox="1"/>
          <p:nvPr>
            <p:ph hasCustomPrompt="1" type="title"/>
          </p:nvPr>
        </p:nvSpPr>
        <p:spPr>
          <a:xfrm>
            <a:off x="1423200" y="1758825"/>
            <a:ext cx="6297600" cy="11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2" name="Google Shape;852;p11"/>
          <p:cNvSpPr txBox="1"/>
          <p:nvPr>
            <p:ph idx="1" type="subTitle"/>
          </p:nvPr>
        </p:nvSpPr>
        <p:spPr>
          <a:xfrm>
            <a:off x="1423200" y="2887575"/>
            <a:ext cx="6297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3" name="Google Shape;853;p11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854" name="Google Shape;854;p11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855" name="Google Shape;855;p1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1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7" name="Google Shape;857;p11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58" name="Google Shape;858;p11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59" name="Google Shape;859;p11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862" name="Google Shape;862;p12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863" name="Google Shape;863;p1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1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5" name="Google Shape;865;p12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66" name="Google Shape;866;p12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67" name="Google Shape;867;p12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1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70" name="Google Shape;870;p1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71" name="Google Shape;871;p1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880" name="Google Shape;880;p1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1" name="Google Shape;881;p13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882" name="Google Shape;88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3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3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5" name="Google Shape;8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6" name="Google Shape;886;p13"/>
          <p:cNvSpPr txBox="1"/>
          <p:nvPr>
            <p:ph hasCustomPrompt="1"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7" name="Google Shape;887;p13"/>
          <p:cNvSpPr txBox="1"/>
          <p:nvPr>
            <p:ph hasCustomPrompt="1"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8" name="Google Shape;888;p13"/>
          <p:cNvSpPr txBox="1"/>
          <p:nvPr>
            <p:ph hasCustomPrompt="1"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9" name="Google Shape;889;p13"/>
          <p:cNvSpPr txBox="1"/>
          <p:nvPr>
            <p:ph hasCustomPrompt="1"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0" name="Google Shape;890;p13"/>
          <p:cNvSpPr txBox="1"/>
          <p:nvPr>
            <p:ph hasCustomPrompt="1"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1" name="Google Shape;891;p13"/>
          <p:cNvSpPr txBox="1"/>
          <p:nvPr>
            <p:ph hasCustomPrompt="1"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2" name="Google Shape;892;p13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3" name="Google Shape;893;p13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4" name="Google Shape;894;p13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5" name="Google Shape;895;p13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6" name="Google Shape;896;p13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7" name="Google Shape;897;p13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98" name="Google Shape;898;p13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899" name="Google Shape;899;p13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900" name="Google Shape;900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13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949" name="Google Shape;949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97" name="Google Shape;99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999" name="Google Shape;999;p1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000" name="Google Shape;1000;p1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" name="Google Shape;1001;p1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2" name="Google Shape;1002;p1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003" name="Google Shape;1003;p1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004" name="Google Shape;1004;p1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07" name="Google Shape;1007;p1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008" name="Google Shape;1008;p1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17" name="Google Shape;1017;p1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8" name="Google Shape;1018;p14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019" name="Google Shape;1019;p14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2" name="Google Shape;102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3" name="Google Shape;1023;p14"/>
          <p:cNvSpPr txBox="1"/>
          <p:nvPr>
            <p:ph idx="1" type="body"/>
          </p:nvPr>
        </p:nvSpPr>
        <p:spPr>
          <a:xfrm>
            <a:off x="720000" y="1215750"/>
            <a:ext cx="77040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24" name="Google Shape;1024;p14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025" name="Google Shape;1025;p14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026" name="Google Shape;1026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14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075" name="Google Shape;1075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23" name="Google Shape;112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4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125" name="Google Shape;1125;p14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126" name="Google Shape;1126;p14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14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8" name="Google Shape;1128;p14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129" name="Google Shape;1129;p14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130" name="Google Shape;1130;p14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1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133" name="Google Shape;1133;p1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34" name="Google Shape;1134;p1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43" name="Google Shape;1143;p1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4" name="Google Shape;114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5" name="Google Shape;1145;p15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6" name="Google Shape;1146;p15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7" name="Google Shape;1147;p15"/>
          <p:cNvSpPr txBox="1"/>
          <p:nvPr>
            <p:ph idx="3" type="subTitle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8" name="Google Shape;1148;p15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49" name="Google Shape;1149;p15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50" name="Google Shape;1150;p15"/>
          <p:cNvSpPr txBox="1"/>
          <p:nvPr>
            <p:ph idx="6" type="subTitle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151" name="Google Shape;1151;p15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152" name="Google Shape;1152;p1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15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1201" name="Google Shape;1201;p15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15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5" name="Google Shape;12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5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207" name="Google Shape;1207;p15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208" name="Google Shape;1208;p15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15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0" name="Google Shape;1210;p15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211" name="Google Shape;1211;p15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212" name="Google Shape;1212;p15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1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215" name="Google Shape;1215;p1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216" name="Google Shape;1216;p1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225" name="Google Shape;1225;p1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6" name="Google Shape;12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7" name="Google Shape;1227;p16"/>
          <p:cNvSpPr txBox="1"/>
          <p:nvPr>
            <p:ph idx="1" type="subTitle"/>
          </p:nvPr>
        </p:nvSpPr>
        <p:spPr>
          <a:xfrm>
            <a:off x="1253225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8" name="Google Shape;1228;p16"/>
          <p:cNvSpPr txBox="1"/>
          <p:nvPr>
            <p:ph idx="2" type="subTitle"/>
          </p:nvPr>
        </p:nvSpPr>
        <p:spPr>
          <a:xfrm>
            <a:off x="5079776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9" name="Google Shape;1229;p16"/>
          <p:cNvSpPr txBox="1"/>
          <p:nvPr>
            <p:ph idx="3" type="subTitle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0" name="Google Shape;1230;p16"/>
          <p:cNvSpPr txBox="1"/>
          <p:nvPr>
            <p:ph idx="4" type="subTitle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1" name="Google Shape;1231;p16"/>
          <p:cNvSpPr txBox="1"/>
          <p:nvPr>
            <p:ph idx="5" type="subTitle"/>
          </p:nvPr>
        </p:nvSpPr>
        <p:spPr>
          <a:xfrm>
            <a:off x="1253225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2" name="Google Shape;1232;p16"/>
          <p:cNvSpPr txBox="1"/>
          <p:nvPr>
            <p:ph idx="6" type="subTitle"/>
          </p:nvPr>
        </p:nvSpPr>
        <p:spPr>
          <a:xfrm>
            <a:off x="1253225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3" name="Google Shape;1233;p16"/>
          <p:cNvSpPr txBox="1"/>
          <p:nvPr>
            <p:ph idx="7" type="subTitle"/>
          </p:nvPr>
        </p:nvSpPr>
        <p:spPr>
          <a:xfrm>
            <a:off x="5079750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34" name="Google Shape;1234;p16"/>
          <p:cNvSpPr txBox="1"/>
          <p:nvPr>
            <p:ph idx="8" type="subTitle"/>
          </p:nvPr>
        </p:nvSpPr>
        <p:spPr>
          <a:xfrm>
            <a:off x="5079750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235" name="Google Shape;1235;p1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236" name="Google Shape;1236;p1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237" name="Google Shape;1237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5" name="Google Shape;1285;p1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286" name="Google Shape;1286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4" name="Google Shape;1334;p1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335" name="Google Shape;1335;p1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6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340" name="Google Shape;1340;p16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341" name="Google Shape;1341;p16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16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3" name="Google Shape;1343;p16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344" name="Google Shape;1344;p16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345" name="Google Shape;1345;p16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1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348" name="Google Shape;1348;p1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349" name="Google Shape;1349;p1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0" name="Google Shape;1350;p1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1" name="Google Shape;1351;p1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2" name="Google Shape;1352;p1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3" name="Google Shape;1353;p1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4" name="Google Shape;1354;p1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5" name="Google Shape;1355;p1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6" name="Google Shape;1356;p1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7" name="Google Shape;1357;p1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358" name="Google Shape;1358;p1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9" name="Google Shape;135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0" name="Google Shape;1360;p17"/>
          <p:cNvSpPr txBox="1"/>
          <p:nvPr>
            <p:ph idx="1" type="subTitle"/>
          </p:nvPr>
        </p:nvSpPr>
        <p:spPr>
          <a:xfrm>
            <a:off x="727700" y="182508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1" name="Google Shape;1361;p17"/>
          <p:cNvSpPr txBox="1"/>
          <p:nvPr>
            <p:ph idx="2" type="subTitle"/>
          </p:nvPr>
        </p:nvSpPr>
        <p:spPr>
          <a:xfrm>
            <a:off x="3579000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2" name="Google Shape;1362;p17"/>
          <p:cNvSpPr txBox="1"/>
          <p:nvPr>
            <p:ph idx="3" type="subTitle"/>
          </p:nvPr>
        </p:nvSpPr>
        <p:spPr>
          <a:xfrm>
            <a:off x="7277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3" name="Google Shape;1363;p17"/>
          <p:cNvSpPr txBox="1"/>
          <p:nvPr>
            <p:ph idx="4" type="subTitle"/>
          </p:nvPr>
        </p:nvSpPr>
        <p:spPr>
          <a:xfrm>
            <a:off x="35790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4" name="Google Shape;1364;p17"/>
          <p:cNvSpPr txBox="1"/>
          <p:nvPr>
            <p:ph idx="5" type="subTitle"/>
          </p:nvPr>
        </p:nvSpPr>
        <p:spPr>
          <a:xfrm>
            <a:off x="6430296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5" name="Google Shape;1365;p17"/>
          <p:cNvSpPr txBox="1"/>
          <p:nvPr>
            <p:ph idx="6" type="subTitle"/>
          </p:nvPr>
        </p:nvSpPr>
        <p:spPr>
          <a:xfrm>
            <a:off x="6430296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6" name="Google Shape;1366;p17"/>
          <p:cNvSpPr txBox="1"/>
          <p:nvPr>
            <p:ph idx="7" type="subTitle"/>
          </p:nvPr>
        </p:nvSpPr>
        <p:spPr>
          <a:xfrm>
            <a:off x="7277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7" name="Google Shape;1367;p17"/>
          <p:cNvSpPr txBox="1"/>
          <p:nvPr>
            <p:ph idx="8" type="subTitle"/>
          </p:nvPr>
        </p:nvSpPr>
        <p:spPr>
          <a:xfrm>
            <a:off x="35790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8" name="Google Shape;1368;p17"/>
          <p:cNvSpPr txBox="1"/>
          <p:nvPr>
            <p:ph idx="9" type="subTitle"/>
          </p:nvPr>
        </p:nvSpPr>
        <p:spPr>
          <a:xfrm>
            <a:off x="6430296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69" name="Google Shape;1369;p17"/>
          <p:cNvSpPr txBox="1"/>
          <p:nvPr>
            <p:ph idx="13" type="subTitle"/>
          </p:nvPr>
        </p:nvSpPr>
        <p:spPr>
          <a:xfrm>
            <a:off x="7277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70" name="Google Shape;1370;p17"/>
          <p:cNvSpPr txBox="1"/>
          <p:nvPr>
            <p:ph idx="14" type="subTitle"/>
          </p:nvPr>
        </p:nvSpPr>
        <p:spPr>
          <a:xfrm>
            <a:off x="35790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371" name="Google Shape;1371;p17"/>
          <p:cNvSpPr txBox="1"/>
          <p:nvPr>
            <p:ph idx="15" type="subTitle"/>
          </p:nvPr>
        </p:nvSpPr>
        <p:spPr>
          <a:xfrm>
            <a:off x="6430296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372" name="Google Shape;1372;p17"/>
          <p:cNvGrpSpPr/>
          <p:nvPr/>
        </p:nvGrpSpPr>
        <p:grpSpPr>
          <a:xfrm>
            <a:off x="-2308500" y="-2363350"/>
            <a:ext cx="13936851" cy="9909526"/>
            <a:chOff x="-2308500" y="-2363350"/>
            <a:chExt cx="13936851" cy="9909526"/>
          </a:xfrm>
        </p:grpSpPr>
        <p:pic>
          <p:nvPicPr>
            <p:cNvPr id="1373" name="Google Shape;137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7598426" y="2074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7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7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6" name="Google Shape;1376;p17"/>
          <p:cNvGrpSpPr/>
          <p:nvPr/>
        </p:nvGrpSpPr>
        <p:grpSpPr>
          <a:xfrm>
            <a:off x="3363965" y="-796944"/>
            <a:ext cx="4960490" cy="6782512"/>
            <a:chOff x="2678165" y="-796944"/>
            <a:chExt cx="4960490" cy="6782512"/>
          </a:xfrm>
        </p:grpSpPr>
        <p:grpSp>
          <p:nvGrpSpPr>
            <p:cNvPr id="1377" name="Google Shape;1377;p17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378" name="Google Shape;1378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17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427" name="Google Shape;1427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75" name="Google Shape;14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-2969760" y="1637064"/>
            <a:ext cx="6257545" cy="10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7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477" name="Google Shape;1477;p17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478" name="Google Shape;1478;p17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17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80" name="Google Shape;1480;p17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481" name="Google Shape;1481;p17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482" name="Google Shape;1482;p17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485" name="Google Shape;1485;p1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486" name="Google Shape;1486;p1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95" name="Google Shape;1495;p1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6" name="Google Shape;14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75250">
            <a:off x="-1189010" y="-541834"/>
            <a:ext cx="6257543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18"/>
          <p:cNvGrpSpPr/>
          <p:nvPr/>
        </p:nvGrpSpPr>
        <p:grpSpPr>
          <a:xfrm>
            <a:off x="-1515001" y="-2415134"/>
            <a:ext cx="13005360" cy="10120072"/>
            <a:chOff x="-1515001" y="-2415134"/>
            <a:chExt cx="13005360" cy="10120072"/>
          </a:xfrm>
        </p:grpSpPr>
        <p:pic>
          <p:nvPicPr>
            <p:cNvPr id="1498" name="Google Shape;14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15001" y="3625720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846093">
              <a:off x="3209399" y="-1900054"/>
              <a:ext cx="3082669" cy="30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18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6231800" y="22987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18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-1172725" y="256143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381239">
              <a:off x="8059875" y="99987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3" name="Google Shape;1503;p18"/>
          <p:cNvSpPr txBox="1"/>
          <p:nvPr>
            <p:ph hasCustomPrompt="1" type="title"/>
          </p:nvPr>
        </p:nvSpPr>
        <p:spPr>
          <a:xfrm>
            <a:off x="798388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4" name="Google Shape;1504;p18"/>
          <p:cNvSpPr txBox="1"/>
          <p:nvPr>
            <p:ph idx="1" type="subTitle"/>
          </p:nvPr>
        </p:nvSpPr>
        <p:spPr>
          <a:xfrm>
            <a:off x="798400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5" name="Google Shape;1505;p18"/>
          <p:cNvSpPr txBox="1"/>
          <p:nvPr>
            <p:ph hasCustomPrompt="1" idx="2" type="title"/>
          </p:nvPr>
        </p:nvSpPr>
        <p:spPr>
          <a:xfrm>
            <a:off x="2825700" y="11400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6" name="Google Shape;1506;p18"/>
          <p:cNvSpPr txBox="1"/>
          <p:nvPr>
            <p:ph idx="3" type="subTitle"/>
          </p:nvPr>
        </p:nvSpPr>
        <p:spPr>
          <a:xfrm>
            <a:off x="2825700" y="1915024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7" name="Google Shape;1507;p18"/>
          <p:cNvSpPr txBox="1"/>
          <p:nvPr>
            <p:ph hasCustomPrompt="1" idx="4" type="title"/>
          </p:nvPr>
        </p:nvSpPr>
        <p:spPr>
          <a:xfrm>
            <a:off x="4853013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8" name="Google Shape;1508;p18"/>
          <p:cNvSpPr txBox="1"/>
          <p:nvPr>
            <p:ph idx="5" type="subTitle"/>
          </p:nvPr>
        </p:nvSpPr>
        <p:spPr>
          <a:xfrm>
            <a:off x="4853025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509" name="Google Shape;1509;p18"/>
          <p:cNvGrpSpPr/>
          <p:nvPr/>
        </p:nvGrpSpPr>
        <p:grpSpPr>
          <a:xfrm>
            <a:off x="-408435" y="1157506"/>
            <a:ext cx="945465" cy="1336437"/>
            <a:chOff x="3175300" y="1676625"/>
            <a:chExt cx="451425" cy="638100"/>
          </a:xfrm>
        </p:grpSpPr>
        <p:sp>
          <p:nvSpPr>
            <p:cNvPr id="1510" name="Google Shape;1510;p1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18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559" name="Google Shape;1559;p18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560" name="Google Shape;1560;p18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p18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2" name="Google Shape;1562;p18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63" name="Google Shape;1563;p18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64" name="Google Shape;1564;p18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1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567" name="Google Shape;1567;p1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568" name="Google Shape;1568;p1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77" name="Google Shape;1577;p1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8" name="Google Shape;15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79" name="Google Shape;1579;p19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1580" name="Google Shape;1580;p19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581" name="Google Shape;1581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19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630" name="Google Shape;1630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78" name="Google Shape;16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9" name="Google Shape;1679;p19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1680" name="Google Shape;168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19"/>
            <p:cNvPicPr preferRelativeResize="0"/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19"/>
            <p:cNvPicPr preferRelativeResize="0"/>
            <p:nvPr/>
          </p:nvPicPr>
          <p:blipFill rotWithShape="1">
            <a:blip r:embed="rId6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3" name="Google Shape;1683;p19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684" name="Google Shape;1684;p19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685" name="Google Shape;1685;p1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1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7" name="Google Shape;1687;p19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688" name="Google Shape;1688;p19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689" name="Google Shape;1689;p19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20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92" name="Google Shape;1692;p20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93" name="Google Shape;1693;p20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02" name="Google Shape;1702;p20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3" name="Google Shape;17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04" name="Google Shape;17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20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706" name="Google Shape;170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20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20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0" name="Google Shape;1710;p20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711" name="Google Shape;1711;p20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20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760" name="Google Shape;1760;p20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761" name="Google Shape;1761;p2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2" name="Google Shape;1762;p2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3" name="Google Shape;1763;p20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764" name="Google Shape;1764;p20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765" name="Google Shape;1765;p20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3" name="Google Shape;83;p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93" name="Google Shape;93;p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>
            <a:off x="146540" y="197506"/>
            <a:ext cx="945465" cy="1336437"/>
            <a:chOff x="3175300" y="1676625"/>
            <a:chExt cx="451425" cy="638100"/>
          </a:xfrm>
        </p:grpSpPr>
        <p:sp>
          <p:nvSpPr>
            <p:cNvPr id="95" name="Google Shape;95;p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886">
            <a:off x="4325762" y="154164"/>
            <a:ext cx="6257548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>
            <p:ph type="title"/>
          </p:nvPr>
        </p:nvSpPr>
        <p:spPr>
          <a:xfrm>
            <a:off x="3265725" y="2571750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" name="Google Shape;146;p3"/>
          <p:cNvGrpSpPr/>
          <p:nvPr/>
        </p:nvGrpSpPr>
        <p:grpSpPr>
          <a:xfrm>
            <a:off x="-2513671" y="-2555999"/>
            <a:ext cx="14515871" cy="10009824"/>
            <a:chOff x="-2513671" y="-2555999"/>
            <a:chExt cx="14515871" cy="10009824"/>
          </a:xfrm>
        </p:grpSpPr>
        <p:grpSp>
          <p:nvGrpSpPr>
            <p:cNvPr id="147" name="Google Shape;147;p3"/>
            <p:cNvGrpSpPr/>
            <p:nvPr/>
          </p:nvGrpSpPr>
          <p:grpSpPr>
            <a:xfrm>
              <a:off x="146550" y="-2555999"/>
              <a:ext cx="11855651" cy="10009824"/>
              <a:chOff x="146550" y="-2555999"/>
              <a:chExt cx="11855651" cy="10009824"/>
            </a:xfrm>
          </p:grpSpPr>
          <p:pic>
            <p:nvPicPr>
              <p:cNvPr id="148" name="Google Shape;148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89925" y="-1245025"/>
                <a:ext cx="2849075" cy="284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3"/>
              <p:cNvPicPr preferRelativeResize="0"/>
              <p:nvPr/>
            </p:nvPicPr>
            <p:blipFill>
              <a:blip r:embed="rId5">
                <a:alphaModFix amt="80000"/>
              </a:blip>
              <a:stretch>
                <a:fillRect/>
              </a:stretch>
            </p:blipFill>
            <p:spPr>
              <a:xfrm>
                <a:off x="146550" y="-2555999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6">
                <a:alphaModFix amt="80000"/>
              </a:blip>
              <a:srcRect b="0" l="0" r="0" t="0"/>
              <a:stretch/>
            </p:blipFill>
            <p:spPr>
              <a:xfrm>
                <a:off x="6302550" y="1754175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" name="Google Shape;151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856706">
              <a:off x="-1835314" y="1295069"/>
              <a:ext cx="4569434" cy="44400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54" name="Google Shape;154;p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" name="Google Shape;156;p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2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768" name="Google Shape;1768;p2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769" name="Google Shape;1769;p2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78" name="Google Shape;1778;p2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9" name="Google Shape;1779;p21"/>
          <p:cNvGrpSpPr/>
          <p:nvPr/>
        </p:nvGrpSpPr>
        <p:grpSpPr>
          <a:xfrm>
            <a:off x="-1618200" y="-2151900"/>
            <a:ext cx="12460101" cy="9867151"/>
            <a:chOff x="-1618200" y="-2151900"/>
            <a:chExt cx="12460101" cy="9867151"/>
          </a:xfrm>
        </p:grpSpPr>
        <p:pic>
          <p:nvPicPr>
            <p:cNvPr id="1780" name="Google Shape;1780;p21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21"/>
            <p:cNvPicPr preferRelativeResize="0"/>
            <p:nvPr/>
          </p:nvPicPr>
          <p:blipFill rotWithShape="1">
            <a:blip r:embed="rId4">
              <a:alphaModFix amt="90000"/>
            </a:blip>
            <a:srcRect b="0" l="-4070" r="4069" t="0"/>
            <a:stretch/>
          </p:blipFill>
          <p:spPr>
            <a:xfrm>
              <a:off x="-1618200" y="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2" name="Google Shape;1782;p21"/>
            <p:cNvGrpSpPr/>
            <p:nvPr/>
          </p:nvGrpSpPr>
          <p:grpSpPr>
            <a:xfrm>
              <a:off x="-883800" y="-1711337"/>
              <a:ext cx="10621027" cy="7927541"/>
              <a:chOff x="-883800" y="-1711337"/>
              <a:chExt cx="10621027" cy="7927541"/>
            </a:xfrm>
          </p:grpSpPr>
          <p:pic>
            <p:nvPicPr>
              <p:cNvPr id="1783" name="Google Shape;178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4" name="Google Shape;1784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883800" y="-17113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85" name="Google Shape;1785;p21"/>
          <p:cNvSpPr txBox="1"/>
          <p:nvPr>
            <p:ph type="title"/>
          </p:nvPr>
        </p:nvSpPr>
        <p:spPr>
          <a:xfrm>
            <a:off x="2790930" y="823925"/>
            <a:ext cx="35622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6" name="Google Shape;1786;p21"/>
          <p:cNvSpPr txBox="1"/>
          <p:nvPr>
            <p:ph idx="1" type="subTitle"/>
          </p:nvPr>
        </p:nvSpPr>
        <p:spPr>
          <a:xfrm>
            <a:off x="2790900" y="1806425"/>
            <a:ext cx="35622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7" name="Google Shape;1787;p21"/>
          <p:cNvSpPr txBox="1"/>
          <p:nvPr/>
        </p:nvSpPr>
        <p:spPr>
          <a:xfrm>
            <a:off x="2790950" y="3325225"/>
            <a:ext cx="35622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788" name="Google Shape;1788;p21"/>
          <p:cNvGrpSpPr/>
          <p:nvPr/>
        </p:nvGrpSpPr>
        <p:grpSpPr>
          <a:xfrm>
            <a:off x="4139115" y="4605531"/>
            <a:ext cx="945465" cy="1336437"/>
            <a:chOff x="3175300" y="1676625"/>
            <a:chExt cx="451425" cy="638100"/>
          </a:xfrm>
        </p:grpSpPr>
        <p:sp>
          <p:nvSpPr>
            <p:cNvPr id="1789" name="Google Shape;1789;p21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7" name="Google Shape;1837;p21"/>
          <p:cNvGrpSpPr/>
          <p:nvPr/>
        </p:nvGrpSpPr>
        <p:grpSpPr>
          <a:xfrm>
            <a:off x="-378157" y="-1103765"/>
            <a:ext cx="10640587" cy="7684489"/>
            <a:chOff x="-378157" y="-1103765"/>
            <a:chExt cx="10640587" cy="7684489"/>
          </a:xfrm>
        </p:grpSpPr>
        <p:pic>
          <p:nvPicPr>
            <p:cNvPr id="1838" name="Google Shape;1838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4935315">
              <a:off x="-2610568" y="2806329"/>
              <a:ext cx="6389248" cy="107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3906156">
              <a:off x="5236158" y="1483266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0" name="Google Shape;1840;p21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841" name="Google Shape;1841;p21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842" name="Google Shape;1842;p2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3" name="Google Shape;1843;p2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4" name="Google Shape;1844;p21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845" name="Google Shape;1845;p21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846" name="Google Shape;1846;p21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849" name="Google Shape;1849;p2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850" name="Google Shape;1850;p2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2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2" name="Google Shape;1852;p2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3" name="Google Shape;1853;p2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4" name="Google Shape;1854;p2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5" name="Google Shape;1855;p2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6" name="Google Shape;1856;p2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7" name="Google Shape;1857;p2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8" name="Google Shape;1858;p2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859" name="Google Shape;1859;p2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0" name="Google Shape;1860;p22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861" name="Google Shape;1861;p22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862" name="Google Shape;1862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0" name="Google Shape;1910;p22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911" name="Google Shape;1911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9" name="Google Shape;1959;p22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960" name="Google Shape;1960;p22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2" name="Google Shape;19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3" name="Google Shape;19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2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1965" name="Google Shape;1965;p22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1966" name="Google Shape;1966;p2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7" name="Google Shape;1967;p2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68" name="Google Shape;1968;p22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969" name="Google Shape;1969;p22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1970" name="Google Shape;1970;p22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p2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973" name="Google Shape;1973;p2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974" name="Google Shape;1974;p2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8" name="Google Shape;1978;p2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9" name="Google Shape;1979;p2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0" name="Google Shape;1980;p2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1" name="Google Shape;1981;p2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2" name="Google Shape;1982;p2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983" name="Google Shape;1983;p2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4" name="Google Shape;19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5" name="Google Shape;1985;p23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986" name="Google Shape;198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8" name="Google Shape;1988;p2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23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0" name="Google Shape;1990;p23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991" name="Google Shape;1991;p2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23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2040" name="Google Shape;2040;p23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2041" name="Google Shape;2041;p2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2" name="Google Shape;2042;p2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3" name="Google Shape;2043;p23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044" name="Google Shape;2044;p23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045" name="Google Shape;2045;p23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2" name="Google Shape;162;p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1" name="Google Shape;171;p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4" name="Google Shape;174;p4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75" name="Google Shape;175;p4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4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224" name="Google Shape;224;p4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4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231" name="Google Shape;231;p4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4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</a:t>
            </a: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:</a:t>
            </a: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i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38" name="Google Shape;238;p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39" name="Google Shape;239;p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48" name="Google Shape;248;p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5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5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5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3" name="Google Shape;253;p5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pic>
        <p:nvPicPr>
          <p:cNvPr id="254" name="Google Shape;25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5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256" name="Google Shape;25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5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5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5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261" name="Google Shape;261;p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5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310" name="Google Shape;310;p5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311" name="Google Shape;311;p5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5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3" name="Google Shape;313;p5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4" name="Google Shape;314;p5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5" name="Google Shape;315;p5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318" name="Google Shape;318;p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319" name="Google Shape;319;p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328" name="Google Shape;328;p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330" name="Google Shape;330;p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380" name="Google Shape;380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" name="Google Shape;428;p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429" name="Google Shape;429;p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3" name="Google Shape;43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435" name="Google Shape;435;p6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436" name="Google Shape;436;p6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6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6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43" name="Google Shape;443;p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44" name="Google Shape;444;p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53" name="Google Shape;453;p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" name="Google Shape;454;p7"/>
          <p:cNvGrpSpPr/>
          <p:nvPr/>
        </p:nvGrpSpPr>
        <p:grpSpPr>
          <a:xfrm>
            <a:off x="-274560" y="3679131"/>
            <a:ext cx="945465" cy="1336437"/>
            <a:chOff x="3175300" y="1676625"/>
            <a:chExt cx="451425" cy="638100"/>
          </a:xfrm>
        </p:grpSpPr>
        <p:sp>
          <p:nvSpPr>
            <p:cNvPr id="455" name="Google Shape;455;p7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7"/>
          <p:cNvGrpSpPr/>
          <p:nvPr/>
        </p:nvGrpSpPr>
        <p:grpSpPr>
          <a:xfrm>
            <a:off x="-1088275" y="-2837700"/>
            <a:ext cx="12711452" cy="11061426"/>
            <a:chOff x="-1088275" y="-2837700"/>
            <a:chExt cx="12711452" cy="11061426"/>
          </a:xfrm>
        </p:grpSpPr>
        <p:pic>
          <p:nvPicPr>
            <p:cNvPr id="504" name="Google Shape;504;p7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-1088275" y="-2837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2408675" y="30802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33177" y="-1482221"/>
              <a:ext cx="3590001" cy="3488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7"/>
          <p:cNvSpPr txBox="1"/>
          <p:nvPr>
            <p:ph type="title"/>
          </p:nvPr>
        </p:nvSpPr>
        <p:spPr>
          <a:xfrm>
            <a:off x="713225" y="666188"/>
            <a:ext cx="33420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7"/>
          <p:cNvSpPr txBox="1"/>
          <p:nvPr>
            <p:ph idx="1" type="subTitle"/>
          </p:nvPr>
        </p:nvSpPr>
        <p:spPr>
          <a:xfrm>
            <a:off x="713225" y="1906913"/>
            <a:ext cx="33420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09" name="Google Shape;509;p7"/>
          <p:cNvSpPr/>
          <p:nvPr>
            <p:ph idx="2" type="pic"/>
          </p:nvPr>
        </p:nvSpPr>
        <p:spPr>
          <a:xfrm>
            <a:off x="4536550" y="539500"/>
            <a:ext cx="38943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511" name="Google Shape;511;p7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512" name="Google Shape;512;p7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4" name="Google Shape;514;p7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15" name="Google Shape;515;p7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16" name="Google Shape;516;p7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19" name="Google Shape;519;p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20" name="Google Shape;520;p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529" name="Google Shape;529;p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8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531" name="Google Shape;531;p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8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3" name="Google Shape;533;p8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534" name="Google Shape;534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" name="Google Shape;535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36" name="Google Shape;536;p8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537" name="Google Shape;537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40" name="Google Shape;540;p8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541" name="Google Shape;541;p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8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591" name="Google Shape;591;p8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8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3" name="Google Shape;593;p8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94" name="Google Shape;594;p8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95" name="Google Shape;595;p8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98" name="Google Shape;598;p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99" name="Google Shape;599;p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608" name="Google Shape;608;p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0" name="Google Shape;61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11" name="Google Shape;611;p9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612" name="Google Shape;612;p9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613" name="Google Shape;613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9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662" name="Google Shape;662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0" name="Google Shape;710;p9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711" name="Google Shape;711;p9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4" name="Google Shape;71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716" name="Google Shape;716;p9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717" name="Google Shape;717;p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9" name="Google Shape;719;p9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0" name="Google Shape;720;p9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1" name="Google Shape;721;p9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p10"/>
          <p:cNvSpPr txBox="1"/>
          <p:nvPr/>
        </p:nvSpPr>
        <p:spPr>
          <a:xfrm>
            <a:off x="7199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SLIDE ● 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grpSp>
        <p:nvGrpSpPr>
          <p:cNvPr id="725" name="Google Shape;725;p10"/>
          <p:cNvGrpSpPr/>
          <p:nvPr/>
        </p:nvGrpSpPr>
        <p:grpSpPr>
          <a:xfrm>
            <a:off x="727475" y="4679710"/>
            <a:ext cx="7692600" cy="205286"/>
            <a:chOff x="727475" y="1087800"/>
            <a:chExt cx="7692600" cy="205286"/>
          </a:xfrm>
        </p:grpSpPr>
        <p:cxnSp>
          <p:nvCxnSpPr>
            <p:cNvPr id="726" name="Google Shape;726;p1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1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8" name="Google Shape;728;p10"/>
          <p:cNvSpPr txBox="1"/>
          <p:nvPr/>
        </p:nvSpPr>
        <p:spPr>
          <a:xfrm>
            <a:off x="2150350" y="4685325"/>
            <a:ext cx="50115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GMM: </a:t>
            </a:r>
            <a:r>
              <a:rPr b="1"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 INTERACTIVE </a:t>
            </a:r>
            <a:r>
              <a:rPr b="1" i="1" lang="en" sz="800">
                <a:solidFill>
                  <a:schemeClr val="lt2"/>
                </a:solidFill>
                <a:latin typeface="Trispace"/>
                <a:ea typeface="Trispace"/>
                <a:cs typeface="Trispace"/>
                <a:sym typeface="Trispace"/>
              </a:rPr>
              <a:t>EXPLORATION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by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Shreyas Reddy Palley</a:t>
            </a: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&amp; </a:t>
            </a:r>
            <a:r>
              <a:rPr i="1"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Akshat Sanghvi</a:t>
            </a:r>
            <a:endParaRPr b="1"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29" name="Google Shape;729;p10"/>
          <p:cNvSpPr txBox="1"/>
          <p:nvPr/>
        </p:nvSpPr>
        <p:spPr>
          <a:xfrm>
            <a:off x="6583196" y="4685313"/>
            <a:ext cx="184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TEAM X</a:t>
            </a:r>
            <a:endParaRPr sz="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730" name="Google Shape;730;p10"/>
          <p:cNvSpPr txBox="1"/>
          <p:nvPr/>
        </p:nvSpPr>
        <p:spPr>
          <a:xfrm>
            <a:off x="1100044" y="4679750"/>
            <a:ext cx="336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</a:rPr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5DyABsXNXfw" TargetMode="External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hWA08F0HMGM" TargetMode="External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ojNJcj2NNn8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www.youtube.com/watch?v=pjuv3Lmmy9s" TargetMode="External"/><Relationship Id="rId6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uaOL43nU3zo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www.youtube.com/watch?v=cOItGHqN9nk" TargetMode="External"/><Relationship Id="rId6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mmvisualization.simple.ink/" TargetMode="External"/><Relationship Id="rId4" Type="http://schemas.openxmlformats.org/officeDocument/2006/relationships/hyperlink" Target="https://deafspy.github.io/projects/gmm/gmm1D.html" TargetMode="External"/><Relationship Id="rId5" Type="http://schemas.openxmlformats.org/officeDocument/2006/relationships/hyperlink" Target="https://deafspy.github.io/projects/gmm/gmm1D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4"/>
          <p:cNvSpPr txBox="1"/>
          <p:nvPr/>
        </p:nvSpPr>
        <p:spPr>
          <a:xfrm>
            <a:off x="-533400" y="76200"/>
            <a:ext cx="9875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GMM</a:t>
            </a:r>
            <a:endParaRPr sz="22500">
              <a:solidFill>
                <a:schemeClr val="dk1"/>
              </a:solidFill>
            </a:endParaRPr>
          </a:p>
        </p:txBody>
      </p:sp>
      <p:sp>
        <p:nvSpPr>
          <p:cNvPr id="2051" name="Google Shape;2051;p24"/>
          <p:cNvSpPr txBox="1"/>
          <p:nvPr>
            <p:ph type="ctrTitle"/>
          </p:nvPr>
        </p:nvSpPr>
        <p:spPr>
          <a:xfrm>
            <a:off x="721225" y="1196025"/>
            <a:ext cx="75384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AN INTERACTIVE</a:t>
            </a:r>
            <a:r>
              <a:rPr lang="en" sz="3400">
                <a:solidFill>
                  <a:schemeClr val="lt2"/>
                </a:solidFill>
              </a:rPr>
              <a:t> EXPLORATION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2052" name="Google Shape;2052;p24"/>
          <p:cNvSpPr txBox="1"/>
          <p:nvPr>
            <p:ph idx="1" type="subTitle"/>
          </p:nvPr>
        </p:nvSpPr>
        <p:spPr>
          <a:xfrm>
            <a:off x="1851050" y="4309863"/>
            <a:ext cx="54420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</a:t>
            </a:r>
            <a:r>
              <a:rPr b="1" lang="en" sz="900"/>
              <a:t>SMAI Project</a:t>
            </a:r>
            <a:r>
              <a:rPr lang="en" sz="900"/>
              <a:t> by </a:t>
            </a:r>
            <a:r>
              <a:rPr i="1" lang="en" sz="900"/>
              <a:t>Shreyas Reddy Palley</a:t>
            </a:r>
            <a:r>
              <a:rPr lang="en" sz="900"/>
              <a:t> &amp; </a:t>
            </a:r>
            <a:r>
              <a:rPr i="1" lang="en" sz="900"/>
              <a:t>Akshat Sanghvi</a:t>
            </a:r>
            <a:endParaRPr i="1" sz="900"/>
          </a:p>
        </p:txBody>
      </p:sp>
      <p:cxnSp>
        <p:nvCxnSpPr>
          <p:cNvPr id="2053" name="Google Shape;2053;p24"/>
          <p:cNvCxnSpPr/>
          <p:nvPr/>
        </p:nvCxnSpPr>
        <p:spPr>
          <a:xfrm>
            <a:off x="2700575" y="4233675"/>
            <a:ext cx="3822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24"/>
          <p:cNvCxnSpPr/>
          <p:nvPr/>
        </p:nvCxnSpPr>
        <p:spPr>
          <a:xfrm>
            <a:off x="2700575" y="4843275"/>
            <a:ext cx="3822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3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Motivating using CLT (Central Limit Theorem)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Explaining General EM Algorithm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 EM Algorithm with GMM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Explain 1D, 2D, ND Data GMM clustering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39" name="Google Shape;2139;p33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Theory Content</a:t>
                      </a: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 Features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4"/>
          <p:cNvSpPr txBox="1"/>
          <p:nvPr>
            <p:ph idx="1" type="subTitle"/>
          </p:nvPr>
        </p:nvSpPr>
        <p:spPr>
          <a:xfrm>
            <a:off x="4473025" y="7112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Library </a:t>
            </a:r>
            <a:r>
              <a:rPr lang="en" sz="1600"/>
              <a:t>→ Python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Web → Dart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Manim Web </a:t>
            </a:r>
            <a:r>
              <a:rPr lang="en" sz="1600"/>
              <a:t>→ Poorly Implemented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Source Contributions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45" name="Google Shape;2145;p34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Manim Web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5"/>
          <p:cNvSpPr txBox="1"/>
          <p:nvPr>
            <p:ph idx="1" type="subTitle"/>
          </p:nvPr>
        </p:nvSpPr>
        <p:spPr>
          <a:xfrm>
            <a:off x="4473025" y="5588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Vectorized GMM for 1D and ND data in the Dart programming language from scratch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PCA for dimensionality reduction of this ND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Normalization Methods for ease of visualization in web tools </a:t>
            </a:r>
            <a:endParaRPr sz="1600"/>
          </a:p>
        </p:txBody>
      </p:sp>
      <p:graphicFrame>
        <p:nvGraphicFramePr>
          <p:cNvPr id="2151" name="Google Shape;2151;p35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GMM &amp; PCA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Implementation</a:t>
                      </a:r>
                      <a:endParaRPr b="1" sz="22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6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Integrated 2 Different pipelines for Dart Manim Web implementation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Rewrote command line manim functionality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2nd pipeline built from scratch and allows for file input &amp; DOM manipulation</a:t>
            </a:r>
            <a:endParaRPr sz="1600"/>
          </a:p>
        </p:txBody>
      </p:sp>
      <p:graphicFrame>
        <p:nvGraphicFramePr>
          <p:cNvPr id="2157" name="Google Shape;2157;p36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Pipelines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37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sp>
        <p:nvSpPr>
          <p:cNvPr id="2163" name="Google Shape;2163;p37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164" name="Google Shape;21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8"/>
          <p:cNvSpPr txBox="1"/>
          <p:nvPr>
            <p:ph type="title"/>
          </p:nvPr>
        </p:nvSpPr>
        <p:spPr>
          <a:xfrm>
            <a:off x="-270600" y="216425"/>
            <a:ext cx="40611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pic>
        <p:nvPicPr>
          <p:cNvPr id="2170" name="Google Shape;2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150" y="546775"/>
            <a:ext cx="5504850" cy="40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39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  <p:sp>
        <p:nvSpPr>
          <p:cNvPr id="2176" name="Google Shape;2176;p39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177" name="Google Shape;2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0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</a:t>
            </a:r>
            <a:endParaRPr/>
          </a:p>
        </p:txBody>
      </p:sp>
      <p:sp>
        <p:nvSpPr>
          <p:cNvPr id="2183" name="Google Shape;2183;p40"/>
          <p:cNvSpPr/>
          <p:nvPr/>
        </p:nvSpPr>
        <p:spPr>
          <a:xfrm>
            <a:off x="3868216" y="1511468"/>
            <a:ext cx="1407579" cy="2685758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40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blog contains all of our theory content, interactive web tools, and general visualizations</a:t>
            </a:r>
            <a:endParaRPr sz="1600"/>
          </a:p>
        </p:txBody>
      </p:sp>
      <p:grpSp>
        <p:nvGrpSpPr>
          <p:cNvPr id="2185" name="Google Shape;2185;p40"/>
          <p:cNvGrpSpPr/>
          <p:nvPr/>
        </p:nvGrpSpPr>
        <p:grpSpPr>
          <a:xfrm>
            <a:off x="3613822" y="1219523"/>
            <a:ext cx="4591287" cy="3149588"/>
            <a:chOff x="5186401" y="494525"/>
            <a:chExt cx="1834973" cy="3724678"/>
          </a:xfrm>
        </p:grpSpPr>
        <p:sp>
          <p:nvSpPr>
            <p:cNvPr id="2186" name="Google Shape;2186;p40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8" name="Google Shape;21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338" y="1414875"/>
            <a:ext cx="4478250" cy="2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1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 (1D)</a:t>
            </a:r>
            <a:endParaRPr/>
          </a:p>
        </p:txBody>
      </p:sp>
      <p:grpSp>
        <p:nvGrpSpPr>
          <p:cNvPr id="2194" name="Google Shape;2194;p41"/>
          <p:cNvGrpSpPr/>
          <p:nvPr/>
        </p:nvGrpSpPr>
        <p:grpSpPr>
          <a:xfrm>
            <a:off x="3613859" y="1219543"/>
            <a:ext cx="4591287" cy="2814739"/>
            <a:chOff x="5186401" y="494525"/>
            <a:chExt cx="1834973" cy="3724678"/>
          </a:xfrm>
        </p:grpSpPr>
        <p:sp>
          <p:nvSpPr>
            <p:cNvPr id="2195" name="Google Shape;2195;p41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41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1D Web Tool takes 1 dimensional data and clusters GMM on them. User can vary Number of Components and go forward, backward through iterations. Also visualizes means and variances of each GMM</a:t>
            </a:r>
            <a:endParaRPr sz="1600"/>
          </a:p>
        </p:txBody>
      </p:sp>
      <p:pic>
        <p:nvPicPr>
          <p:cNvPr descr="Made using my Fork of Manim Web" id="2198" name="Google Shape;2198;p41" title="GMM Interactive Visualization of 1D 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50" y="1443063"/>
            <a:ext cx="4505600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2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 (2D)</a:t>
            </a:r>
            <a:endParaRPr/>
          </a:p>
        </p:txBody>
      </p:sp>
      <p:grpSp>
        <p:nvGrpSpPr>
          <p:cNvPr id="2204" name="Google Shape;2204;p42"/>
          <p:cNvGrpSpPr/>
          <p:nvPr/>
        </p:nvGrpSpPr>
        <p:grpSpPr>
          <a:xfrm>
            <a:off x="3613859" y="1219543"/>
            <a:ext cx="4591287" cy="2814739"/>
            <a:chOff x="5186401" y="494525"/>
            <a:chExt cx="1834973" cy="3724678"/>
          </a:xfrm>
        </p:grpSpPr>
        <p:sp>
          <p:nvSpPr>
            <p:cNvPr id="2205" name="Google Shape;2205;p4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5874834" y="556428"/>
              <a:ext cx="458108" cy="75093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42"/>
          <p:cNvSpPr txBox="1"/>
          <p:nvPr>
            <p:ph idx="4294967295" type="subTitle"/>
          </p:nvPr>
        </p:nvSpPr>
        <p:spPr>
          <a:xfrm>
            <a:off x="771500" y="939800"/>
            <a:ext cx="26835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/>
              <a:t>2</a:t>
            </a:r>
            <a:r>
              <a:rPr lang="en" sz="1600"/>
              <a:t>D Web Tool takes 2 dimensional data and clusters GMM on them. User can vary Number of Components and go forward, backward through iterations.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Made using my Fork of Manim Web" id="2208" name="Google Shape;2208;p42" title="GMM Interactive Visualization of 2D 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225" y="1788600"/>
            <a:ext cx="4505600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60" name="Google Shape;2060;p25"/>
          <p:cNvSpPr txBox="1"/>
          <p:nvPr>
            <p:ph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1" name="Google Shape;2061;p25"/>
          <p:cNvSpPr txBox="1"/>
          <p:nvPr>
            <p:ph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62" name="Google Shape;2062;p25"/>
          <p:cNvSpPr txBox="1"/>
          <p:nvPr>
            <p:ph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63" name="Google Shape;2063;p25"/>
          <p:cNvSpPr txBox="1"/>
          <p:nvPr>
            <p:ph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64" name="Google Shape;2064;p25"/>
          <p:cNvSpPr txBox="1"/>
          <p:nvPr>
            <p:ph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5" name="Google Shape;2065;p25"/>
          <p:cNvSpPr txBox="1"/>
          <p:nvPr>
            <p:ph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66" name="Google Shape;2066;p25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67" name="Google Shape;2067;p25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Deliverables</a:t>
            </a:r>
            <a:endParaRPr/>
          </a:p>
        </p:txBody>
      </p:sp>
      <p:sp>
        <p:nvSpPr>
          <p:cNvPr id="2068" name="Google Shape;2068;p25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&amp; Progression</a:t>
            </a:r>
            <a:endParaRPr/>
          </a:p>
        </p:txBody>
      </p:sp>
      <p:sp>
        <p:nvSpPr>
          <p:cNvPr id="2069" name="Google Shape;2069;p25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sp>
        <p:nvSpPr>
          <p:cNvPr id="2070" name="Google Shape;2070;p25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Visual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Demos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25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 &amp;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3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Visualizations</a:t>
            </a:r>
            <a:endParaRPr/>
          </a:p>
        </p:txBody>
      </p:sp>
      <p:pic>
        <p:nvPicPr>
          <p:cNvPr descr="Manim" id="2214" name="Google Shape;2214;p43" title="1D Visualiz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675" y="17870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m" id="2215" name="Google Shape;2215;p43" title="1D Visualization 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375" y="178702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4"/>
          <p:cNvSpPr txBox="1"/>
          <p:nvPr>
            <p:ph type="title"/>
          </p:nvPr>
        </p:nvSpPr>
        <p:spPr>
          <a:xfrm>
            <a:off x="771500" y="439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D Visualizations</a:t>
            </a:r>
            <a:endParaRPr/>
          </a:p>
        </p:txBody>
      </p:sp>
      <p:pic>
        <p:nvPicPr>
          <p:cNvPr descr="Manim" id="2221" name="Google Shape;2221;p44" title="2D Visualization Covari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625" y="15752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m" id="2222" name="Google Shape;2222;p44" title="2D Gaussian Mean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3625" y="157522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28" name="Google Shape;2228;p45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</a:t>
            </a:r>
            <a:endParaRPr/>
          </a:p>
        </p:txBody>
      </p:sp>
      <p:sp>
        <p:nvSpPr>
          <p:cNvPr id="2229" name="Google Shape;2229;p45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Web Tool</a:t>
            </a:r>
            <a:endParaRPr/>
          </a:p>
        </p:txBody>
      </p:sp>
      <p:sp>
        <p:nvSpPr>
          <p:cNvPr id="2230" name="Google Shape;2230;p45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https://gmmvisualization.simple.ink/</a:t>
            </a:r>
            <a:r>
              <a:rPr lang="en"/>
              <a:t> </a:t>
            </a:r>
            <a:endParaRPr/>
          </a:p>
        </p:txBody>
      </p:sp>
      <p:sp>
        <p:nvSpPr>
          <p:cNvPr id="2231" name="Google Shape;2231;p45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https://deafspy.github.io/projects/gmm/gmm1D.html</a:t>
            </a:r>
            <a:r>
              <a:rPr lang="en"/>
              <a:t> </a:t>
            </a:r>
            <a:endParaRPr/>
          </a:p>
        </p:txBody>
      </p:sp>
      <p:sp>
        <p:nvSpPr>
          <p:cNvPr id="2232" name="Google Shape;2232;p45"/>
          <p:cNvSpPr txBox="1"/>
          <p:nvPr>
            <p:ph idx="3" type="subTitle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https://deafspy.github.io/projects/gmm/gmm2D.html</a:t>
            </a:r>
            <a:r>
              <a:rPr lang="en"/>
              <a:t> </a:t>
            </a:r>
            <a:endParaRPr/>
          </a:p>
        </p:txBody>
      </p:sp>
      <p:sp>
        <p:nvSpPr>
          <p:cNvPr id="2233" name="Google Shape;2233;p45"/>
          <p:cNvSpPr txBox="1"/>
          <p:nvPr>
            <p:ph idx="6" type="subTitle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Web Tool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46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Final Thoughts &amp; Conclusion</a:t>
            </a:r>
            <a:endParaRPr sz="4500"/>
          </a:p>
        </p:txBody>
      </p:sp>
      <p:sp>
        <p:nvSpPr>
          <p:cNvPr id="2239" name="Google Shape;2239;p46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240" name="Google Shape;2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46" name="Google Shape;2246;p47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47" name="Google Shape;2247;p47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248" name="Google Shape;2248;p47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created a broad set of tools &amp; visualizations that can be used by anyone to learn about GMM and grasp an intuitive understanding</a:t>
            </a:r>
            <a:endParaRPr/>
          </a:p>
        </p:txBody>
      </p:sp>
      <p:sp>
        <p:nvSpPr>
          <p:cNvPr id="2249" name="Google Shape;2249;p47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visualize High-quality GMM clustering on various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used by teachers/professors to provide guiding material for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47"/>
          <p:cNvSpPr txBox="1"/>
          <p:nvPr>
            <p:ph idx="3" type="subTitle"/>
          </p:nvPr>
        </p:nvSpPr>
        <p:spPr>
          <a:xfrm>
            <a:off x="6049298" y="26073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in the potential of Manim Web, and we would like to continue its open source development so others can produce high quality interactive visualizations</a:t>
            </a:r>
            <a:endParaRPr/>
          </a:p>
        </p:txBody>
      </p:sp>
      <p:sp>
        <p:nvSpPr>
          <p:cNvPr id="2251" name="Google Shape;2251;p47"/>
          <p:cNvSpPr txBox="1"/>
          <p:nvPr>
            <p:ph idx="6" type="subTitle"/>
          </p:nvPr>
        </p:nvSpPr>
        <p:spPr>
          <a:xfrm>
            <a:off x="6049299" y="21848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48"/>
          <p:cNvSpPr txBox="1"/>
          <p:nvPr>
            <p:ph type="title"/>
          </p:nvPr>
        </p:nvSpPr>
        <p:spPr>
          <a:xfrm>
            <a:off x="1423200" y="1569950"/>
            <a:ext cx="6297600" cy="22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THANK</a:t>
            </a:r>
            <a:endParaRPr b="1" sz="7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YOU</a:t>
            </a:r>
            <a:endParaRPr b="1" sz="7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6"/>
          <p:cNvSpPr txBox="1"/>
          <p:nvPr>
            <p:ph idx="1" type="subTitle"/>
          </p:nvPr>
        </p:nvSpPr>
        <p:spPr>
          <a:xfrm>
            <a:off x="4649750" y="1477950"/>
            <a:ext cx="27504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GMM → Gaussian Mixture Model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 → Expectation Maximization Algorithm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aphicFrame>
        <p:nvGraphicFramePr>
          <p:cNvPr id="2077" name="Google Shape;2077;p26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1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Key Terms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7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083" name="Google Shape;2083;p27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84" name="Google Shape;20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8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090" name="Google Shape;209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91" name="Google Shape;2091;p28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 </a:t>
            </a:r>
            <a:r>
              <a:rPr lang="en"/>
              <a:t>our audience (students, academics, teachers) visualize Gaussian Mixture Models and develop an intuitive understanding using our tools</a:t>
            </a:r>
            <a:endParaRPr/>
          </a:p>
        </p:txBody>
      </p:sp>
      <p:sp>
        <p:nvSpPr>
          <p:cNvPr id="2092" name="Google Shape;2092;p28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create</a:t>
            </a:r>
            <a:r>
              <a:rPr lang="en"/>
              <a:t> an interactive web-based tool guiding users through the theory and implementation of Gaussian Mixture Models for clustering, including visualizations of how GMM components adapt to data</a:t>
            </a:r>
            <a:endParaRPr/>
          </a:p>
        </p:txBody>
      </p:sp>
      <p:sp>
        <p:nvSpPr>
          <p:cNvPr id="2093" name="Google Shape;2093;p28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29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2099" name="Google Shape;2099;p29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100" name="Google Shape;21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30"/>
          <p:cNvSpPr/>
          <p:nvPr/>
        </p:nvSpPr>
        <p:spPr>
          <a:xfrm>
            <a:off x="4313013" y="2374542"/>
            <a:ext cx="288900" cy="28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2107" name="Google Shape;2107;p30"/>
          <p:cNvSpPr/>
          <p:nvPr/>
        </p:nvSpPr>
        <p:spPr>
          <a:xfrm>
            <a:off x="720000" y="1354675"/>
            <a:ext cx="3249300" cy="32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30"/>
          <p:cNvSpPr/>
          <p:nvPr/>
        </p:nvSpPr>
        <p:spPr>
          <a:xfrm>
            <a:off x="946600" y="2663450"/>
            <a:ext cx="1629900" cy="1710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30"/>
          <p:cNvSpPr/>
          <p:nvPr/>
        </p:nvSpPr>
        <p:spPr>
          <a:xfrm>
            <a:off x="1974775" y="1648650"/>
            <a:ext cx="1869000" cy="184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30"/>
          <p:cNvSpPr txBox="1"/>
          <p:nvPr/>
        </p:nvSpPr>
        <p:spPr>
          <a:xfrm>
            <a:off x="868025" y="190432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Blog</a:t>
            </a:r>
            <a:endParaRPr sz="17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1" name="Google Shape;2111;p30"/>
          <p:cNvSpPr txBox="1"/>
          <p:nvPr/>
        </p:nvSpPr>
        <p:spPr>
          <a:xfrm>
            <a:off x="2282125" y="238027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Interactive Web Tool</a:t>
            </a:r>
            <a:endParaRPr sz="24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2" name="Google Shape;2112;p30"/>
          <p:cNvSpPr txBox="1"/>
          <p:nvPr/>
        </p:nvSpPr>
        <p:spPr>
          <a:xfrm>
            <a:off x="1126600" y="3345025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Visualizations</a:t>
            </a:r>
            <a:endParaRPr sz="10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3" name="Google Shape;2113;p30"/>
          <p:cNvSpPr/>
          <p:nvPr/>
        </p:nvSpPr>
        <p:spPr>
          <a:xfrm>
            <a:off x="4313013" y="1198717"/>
            <a:ext cx="288900" cy="28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30"/>
          <p:cNvSpPr txBox="1"/>
          <p:nvPr/>
        </p:nvSpPr>
        <p:spPr>
          <a:xfrm>
            <a:off x="4678538" y="1116200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Blog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5" name="Google Shape;2115;p30"/>
          <p:cNvSpPr txBox="1"/>
          <p:nvPr/>
        </p:nvSpPr>
        <p:spPr>
          <a:xfrm>
            <a:off x="4678538" y="1411453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main guide to explaining the theories and concepts behind GMM with EM algorithm. Contains both our embedded web tools and visualizations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16" name="Google Shape;2116;p30"/>
          <p:cNvSpPr txBox="1"/>
          <p:nvPr/>
        </p:nvSpPr>
        <p:spPr>
          <a:xfrm>
            <a:off x="4678538" y="2295418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Interactive Web Tools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7" name="Google Shape;2117;p30"/>
          <p:cNvSpPr txBox="1"/>
          <p:nvPr/>
        </p:nvSpPr>
        <p:spPr>
          <a:xfrm>
            <a:off x="4678538" y="2590648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Web-based tools to visualize GMM clustering on 1D and 2D data. Work for N Dimensional Data using PCA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18" name="Google Shape;2118;p30"/>
          <p:cNvSpPr txBox="1"/>
          <p:nvPr/>
        </p:nvSpPr>
        <p:spPr>
          <a:xfrm>
            <a:off x="4678538" y="3474635"/>
            <a:ext cx="374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Visualizations</a:t>
            </a:r>
            <a:endParaRPr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19" name="Google Shape;2119;p30"/>
          <p:cNvSpPr txBox="1"/>
          <p:nvPr/>
        </p:nvSpPr>
        <p:spPr>
          <a:xfrm>
            <a:off x="4678538" y="3769875"/>
            <a:ext cx="374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Visualize concepts of Gaussians/Gaussian Mixture Models such as varying parameters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20" name="Google Shape;2120;p30"/>
          <p:cNvSpPr/>
          <p:nvPr/>
        </p:nvSpPr>
        <p:spPr>
          <a:xfrm>
            <a:off x="4328913" y="3550367"/>
            <a:ext cx="288900" cy="28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1"/>
          <p:cNvSpPr txBox="1"/>
          <p:nvPr>
            <p:ph type="title"/>
          </p:nvPr>
        </p:nvSpPr>
        <p:spPr>
          <a:xfrm>
            <a:off x="2944825" y="1922425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&amp;</a:t>
            </a:r>
            <a:r>
              <a:rPr lang="en"/>
              <a:t> Progression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31"/>
          <p:cNvSpPr txBox="1"/>
          <p:nvPr>
            <p:ph idx="2" type="title"/>
          </p:nvPr>
        </p:nvSpPr>
        <p:spPr>
          <a:xfrm>
            <a:off x="1589325" y="1729950"/>
            <a:ext cx="145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127" name="Google Shape;21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2"/>
          <p:cNvSpPr txBox="1"/>
          <p:nvPr>
            <p:ph idx="1" type="subTitle"/>
          </p:nvPr>
        </p:nvSpPr>
        <p:spPr>
          <a:xfrm>
            <a:off x="4473025" y="635000"/>
            <a:ext cx="35298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GMM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1D Data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2D Data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ND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Vary number of clusters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Default or Input data from file input/text input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Controls for iteration navigatio</a:t>
            </a:r>
            <a:r>
              <a:rPr lang="en" sz="1600"/>
              <a:t>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2133" name="Google Shape;2133;p32"/>
          <p:cNvGraphicFramePr/>
          <p:nvPr/>
        </p:nvGraphicFramePr>
        <p:xfrm>
          <a:off x="1101000" y="13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{AF6713FA-5A00-4785-995A-D876B1F2736F}</a:tableStyleId>
              </a:tblPr>
              <a:tblGrid>
                <a:gridCol w="2478075"/>
              </a:tblGrid>
              <a:tr h="19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Web Tool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Visualization</a:t>
                      </a:r>
                      <a:r>
                        <a:rPr b="1" lang="en" sz="3000">
                          <a:solidFill>
                            <a:schemeClr val="dk1"/>
                          </a:solidFill>
                          <a:latin typeface="DM Serif Text"/>
                          <a:ea typeface="DM Serif Text"/>
                          <a:cs typeface="DM Serif Text"/>
                          <a:sym typeface="DM Serif Text"/>
                        </a:rPr>
                        <a:t> Features</a:t>
                      </a:r>
                      <a:endParaRPr b="1" sz="3000">
                        <a:solidFill>
                          <a:schemeClr val="dk1"/>
                        </a:solidFill>
                        <a:latin typeface="DM Serif Text"/>
                        <a:ea typeface="DM Serif Text"/>
                        <a:cs typeface="DM Serif Text"/>
                        <a:sym typeface="DM Serif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ditor Software Pitch Deck by Slidesgo">
  <a:themeElements>
    <a:clrScheme name="Simple Light">
      <a:dk1>
        <a:srgbClr val="FFFFFF"/>
      </a:dk1>
      <a:lt1>
        <a:srgbClr val="000000"/>
      </a:lt1>
      <a:dk2>
        <a:srgbClr val="FE981E"/>
      </a:dk2>
      <a:lt2>
        <a:srgbClr val="E60CFE"/>
      </a:lt2>
      <a:accent1>
        <a:srgbClr val="7030F3"/>
      </a:accent1>
      <a:accent2>
        <a:srgbClr val="4483FE"/>
      </a:accent2>
      <a:accent3>
        <a:srgbClr val="2B2B2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